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57" r:id="rId4"/>
    <p:sldId id="260" r:id="rId5"/>
    <p:sldId id="271" r:id="rId6"/>
    <p:sldId id="261" r:id="rId7"/>
    <p:sldId id="262" r:id="rId8"/>
    <p:sldId id="273" r:id="rId9"/>
    <p:sldId id="268" r:id="rId10"/>
    <p:sldId id="274" r:id="rId11"/>
    <p:sldId id="275" r:id="rId12"/>
    <p:sldId id="27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8BFDE-2DF8-4D75-83F0-AF71E3DEB65A}" type="datetimeFigureOut">
              <a:rPr lang="ru-RU" smtClean="0"/>
              <a:t>13.12.2021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93D79-5149-4021-8935-FD3543915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81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93D79-5149-4021-8935-FD3543915F18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0444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2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8943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235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17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999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55553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60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46017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26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2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458754-729D-4ED7-ABB7-BAFD21AFF8A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33DBA8-FFCB-48A4-9883-A05745BDD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C70F0F-C16D-45C7-A3D0-51796A20DBB1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309E8A-4874-4A97-9F6B-C22A28D48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819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630616" cy="41966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3600" dirty="0">
                <a:solidFill>
                  <a:srgbClr val="FF0000"/>
                </a:solidFill>
              </a:rPr>
              <a:t>Презентация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адаптированной основной образовательной программы</a:t>
            </a:r>
            <a:br>
              <a:rPr lang="ru-RU" sz="2700" dirty="0"/>
            </a:br>
            <a:r>
              <a:rPr lang="ru-RU" sz="2700" dirty="0"/>
              <a:t>дошкольного образования</a:t>
            </a:r>
            <a:br>
              <a:rPr lang="ru-RU" sz="2700" dirty="0"/>
            </a:br>
            <a:r>
              <a:rPr lang="ru-RU" sz="2700" dirty="0"/>
              <a:t>для детей с тяжелыми нарушениями речи (общим недоразвитием речи)</a:t>
            </a:r>
            <a:br>
              <a:rPr lang="ru-RU" sz="2700" dirty="0"/>
            </a:br>
            <a:r>
              <a:rPr lang="ru-RU" sz="2700" dirty="0"/>
              <a:t> с 3 до 7 лет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3"/>
            <a:ext cx="8062664" cy="86409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«Центр образования№31 имени Романа Петровича </a:t>
            </a:r>
            <a:r>
              <a:rPr lang="ru-RU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Стащенко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(учебный корпус 5)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440573C-EA81-42B9-8AA7-A9B787CD13F0}"/>
              </a:ext>
            </a:extLst>
          </p:cNvPr>
          <p:cNvSpPr/>
          <p:nvPr/>
        </p:nvSpPr>
        <p:spPr>
          <a:xfrm>
            <a:off x="269776" y="2564904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 с родителями обучающихся: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 личностно-ориентированный характер через определение форм сотрудничества с семьей, исходя из ее социального статуса, педагогического опыта родителей, заинтересованности их в жизни детского сада;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 адресная направленность рекомендаций родителям с учетом проблем и достижений в развитии детей;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 открытость дошкольного учреждения для родителей;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 уважение и единый подход к процессу воспитания и коррекционно- развивающего обучения ребёнка;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 взаимное доверие во взаимоотношениях педагогов и родителей;  дифференцированный подход к каждой семье.</a:t>
            </a:r>
          </a:p>
          <a:p>
            <a:r>
              <a:rPr lang="ru-RU" dirty="0"/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7339159-005F-4D64-A14A-5CE94E68C38E}"/>
              </a:ext>
            </a:extLst>
          </p:cNvPr>
          <p:cNvSpPr/>
          <p:nvPr/>
        </p:nvSpPr>
        <p:spPr>
          <a:xfrm>
            <a:off x="0" y="154662"/>
            <a:ext cx="9036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семьями обучающихся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создание необходимых условий для формирования ответственных взаимоотношений с семьями воспитанников и развития компетентности родителей (законных представителей); обеспечение права родителей (законных представителей) на уважение и понимание, на участие в жизни ДО; привлечение родителей (законных представителей) к активному сотрудничеству, т.к. только в процессе совместной деятельности ДО и семьи удается максимально помочь ребенку с тяжелыми нарушениями речи. </a:t>
            </a:r>
          </a:p>
        </p:txBody>
      </p:sp>
    </p:spTree>
    <p:extLst>
      <p:ext uri="{BB962C8B-B14F-4D97-AF65-F5344CB8AC3E}">
        <p14:creationId xmlns:p14="http://schemas.microsoft.com/office/powerpoint/2010/main" val="5148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661689"/>
          <a:ext cx="7848871" cy="5530691"/>
        </p:xfrm>
        <a:graphic>
          <a:graphicData uri="http://schemas.openxmlformats.org/drawingml/2006/table">
            <a:tbl>
              <a:tblPr/>
              <a:tblGrid>
                <a:gridCol w="422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17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04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0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взаимодействия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Формы взаимодействия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семьи, запросов, уровня психолого-педагогической компетентности, семейных ценностей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-беседы (администрация, воспитатели, специалисты),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-наблюдение за процессом общения членов семьи с ребёнком,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-анкетирование,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-социологическое обследование по определению социального статуса и микроклимата семьи (по запросам)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Информирование родителей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рекламные буклеты,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памятки,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визитная карточка ДОУ,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информационные стенды,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выставки детских работ,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личные беседы,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общение по телефону,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родительские собрания,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сайт ДОУ,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объявления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6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Консультирование родителей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-консультации специалистов по разным вопросам (индивидуальное, семейное, очное, дистанционное консультирование),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адаптационный клуб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77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Просвещение и обучение родителей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-семинары-практикумы, мастер-классы: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по запросам родителей;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*по выявленной проблеме (направленность: педагогическая, психологическая, медицинская),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-приглашение специалистов центра «Гармония», ЦРБ и др.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-сайт ДОУ и рекомендации других ресурсов сети Интернет,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творческие задания,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-тренинги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Совместная деятельность ДОУ и семьи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родительский комитет ДОУ,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дни открытых дверей,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 совместных праздников,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выставки семейного творчества,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семейные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фотоколлажи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субботники,</a:t>
                      </a:r>
                      <a:r>
                        <a:rPr lang="ru-RU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досуги с активным вовлечением родителей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18465" y="142474"/>
            <a:ext cx="4120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взаимодействия ДО и семьи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296044"/>
            <a:ext cx="8229600" cy="5287318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•	</a:t>
            </a:r>
            <a:r>
              <a:rPr lang="ru-RU" sz="5600" dirty="0"/>
              <a:t>Федеральный закон от 29.12.2012 г. № 273 «Об образовании в Российской </a:t>
            </a:r>
          </a:p>
          <a:p>
            <a:r>
              <a:rPr lang="ru-RU" sz="5600" dirty="0"/>
              <a:t>Федерации»:</a:t>
            </a:r>
          </a:p>
          <a:p>
            <a:r>
              <a:rPr lang="ru-RU" sz="5600" dirty="0"/>
              <a:t>	Приказ </a:t>
            </a:r>
            <a:r>
              <a:rPr lang="ru-RU" sz="5600" dirty="0" err="1"/>
              <a:t>Минпросвещения</a:t>
            </a:r>
            <a:r>
              <a:rPr lang="ru-RU" sz="5600" dirty="0"/>
              <a:t> России от 31.07.2020 № 373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</a:p>
          <a:p>
            <a:r>
              <a:rPr lang="ru-RU" sz="5600" dirty="0"/>
              <a:t>Приказ Министерства здравоохранения и социального развития Российской Федерации от 26.08.2010 № 761н. Единый квалификационный справочник должностей руководителей, специалистов и служащих, раздел «Квалификационные характеристики должностей работников образования».</a:t>
            </a:r>
          </a:p>
          <a:p>
            <a:r>
              <a:rPr lang="ru-RU" sz="5600" dirty="0"/>
              <a:t>	Постановление Главного государственного санитарного врача РФ от 28.09.2020 N 28 «Об утверждении СанПиН 2.4.3648-20</a:t>
            </a:r>
          </a:p>
          <a:p>
            <a:pPr marL="109728" indent="0">
              <a:buNone/>
            </a:pPr>
            <a:r>
              <a:rPr lang="ru-RU" sz="5600" dirty="0"/>
              <a:t>	«Санитарно-эпидемиологические требования к организациям воспитания и обучения, отдыха и оздоровления детей и молодёжи»</a:t>
            </a:r>
          </a:p>
          <a:p>
            <a:r>
              <a:rPr lang="ru-RU" sz="5600" dirty="0"/>
              <a:t>	Постановление Главного государственного санитарного врача РФ от 27 октября 2020 г. N 322 «Об утверждении СанПиН	3/2.4.3590-20 «Санитарно-эпидемиологические требования к организации общественного питания населения"</a:t>
            </a:r>
          </a:p>
          <a:p>
            <a:r>
              <a:rPr lang="ru-RU" sz="5600" dirty="0"/>
              <a:t>Постановление Главного государственного санитарного врача РФ от 28.01.2021 N 2. "Об утверждении санитарных правил и норм СанПиН 1.2.3685-21 "Гигиенические нормативы и требования к обеспечению безопасности и (или) безвредности для человека факторов среды обитания";</a:t>
            </a:r>
          </a:p>
          <a:p>
            <a:r>
              <a:rPr lang="ru-RU" sz="5600" dirty="0"/>
              <a:t>	Образовательная программа МБОУ ЦО № 31 дошкольных групп по адресам ведения образовательной деятельности;</a:t>
            </a:r>
          </a:p>
          <a:p>
            <a:r>
              <a:rPr lang="ru-RU" sz="5600" dirty="0"/>
              <a:t>	Комплексная образовательная программа дошкольного образования для детей с тяжелыми нарушениями речи (общим недоразвитием речи) с 3 до 7 лет          /Санкт-Петербург/   Н. В. </a:t>
            </a:r>
            <a:r>
              <a:rPr lang="ru-RU" sz="5600" dirty="0" err="1"/>
              <a:t>Нищева</a:t>
            </a:r>
            <a:r>
              <a:rPr lang="ru-RU" sz="5600" dirty="0"/>
              <a:t>/   2021г.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Нормативно-правовая база: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sz="2900" b="1" dirty="0"/>
              <a:t>Цель АООП для обучающихся  с ТНР (ОНР) – </a:t>
            </a:r>
            <a:r>
              <a:rPr lang="ru-RU" sz="2900" dirty="0"/>
              <a:t>построение системы</a:t>
            </a:r>
          </a:p>
          <a:p>
            <a:pPr marL="109728" indent="0" algn="just">
              <a:buNone/>
            </a:pPr>
            <a:r>
              <a:rPr lang="ru-RU" sz="2900" dirty="0"/>
              <a:t>коррекционно-развивающей образовательной деятельности в группах</a:t>
            </a:r>
          </a:p>
          <a:p>
            <a:pPr marL="109728" indent="0" algn="just">
              <a:buNone/>
            </a:pPr>
            <a:r>
              <a:rPr lang="ru-RU" sz="2900" dirty="0"/>
              <a:t>компенсирующей направленности для детей с ТНР (ОНР) в возрасте с 5 до 7лет, предусматривающей полную интеграцию действий всех специалистов дошкольной образовательной организации и родителей (</a:t>
            </a:r>
            <a:r>
              <a:rPr lang="ru-RU" sz="2900" dirty="0" err="1"/>
              <a:t>законныхпредставителей</a:t>
            </a:r>
            <a:r>
              <a:rPr lang="ru-RU" sz="2900" dirty="0"/>
              <a:t>) воспитанников.</a:t>
            </a:r>
          </a:p>
          <a:p>
            <a:pPr marL="109728" indent="0">
              <a:buNone/>
            </a:pPr>
            <a:endParaRPr lang="ru-RU" sz="1800" dirty="0"/>
          </a:p>
          <a:p>
            <a:r>
              <a:rPr lang="ru-RU" b="1" dirty="0"/>
              <a:t>Основные задачи коррекционного обучения.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1. Устранение дефектов звукопроизношения (воспитание артикуляционных навыков, звукопроизношения, слоговой структуры) и развитие фонематического слуха (способность осуществлять операции различения и узнавания фонем, составляющих звуковую оболочку слова).</a:t>
            </a:r>
          </a:p>
          <a:p>
            <a:pPr marL="109728" indent="0">
              <a:buNone/>
            </a:pPr>
            <a:r>
              <a:rPr lang="ru-RU" dirty="0"/>
              <a:t>2. Развитие навыков звукового анализа (специальные умственные действия по дифференциации фонем и установлению звуковой структуры слова).</a:t>
            </a:r>
          </a:p>
          <a:p>
            <a:pPr marL="109728" indent="0">
              <a:buNone/>
            </a:pPr>
            <a:r>
              <a:rPr lang="ru-RU" dirty="0"/>
              <a:t>3. Развитие слоговой структуры слова, способствующей усвоению навыка слогового анализа и синтеза, в целях предупреждения возможных нарушений процессов языкового анализа и синтеза на этапе начального школьного обучения.</a:t>
            </a:r>
          </a:p>
          <a:p>
            <a:pPr marL="109728" indent="0">
              <a:buNone/>
            </a:pPr>
            <a:r>
              <a:rPr lang="ru-RU" dirty="0"/>
              <a:t>4. Уточнение, расширение и обогащение лексического запаса дошкольников с ОНР.</a:t>
            </a:r>
          </a:p>
          <a:p>
            <a:pPr marL="109728" indent="0">
              <a:buNone/>
            </a:pPr>
            <a:r>
              <a:rPr lang="ru-RU" dirty="0"/>
              <a:t>5. Формирование грамматического строя речи.</a:t>
            </a:r>
          </a:p>
          <a:p>
            <a:pPr marL="109728" indent="0">
              <a:buNone/>
            </a:pPr>
            <a:r>
              <a:rPr lang="ru-RU" dirty="0"/>
              <a:t>6. Развитие связной речи дошкольников.</a:t>
            </a:r>
          </a:p>
          <a:p>
            <a:pPr marL="109728" indent="0">
              <a:buNone/>
            </a:pPr>
            <a:r>
              <a:rPr lang="ru-RU" dirty="0"/>
              <a:t>7. Формирование предпосылок для обучения письму и чтению.</a:t>
            </a:r>
          </a:p>
          <a:p>
            <a:pPr marL="109728" indent="0">
              <a:buNone/>
            </a:pPr>
            <a:r>
              <a:rPr lang="ru-RU" dirty="0"/>
              <a:t>8. Развитие коммуникативной деятельности для формирования коммуникативной компетентности дошкольников в целях дальнейшей успешной социализации.</a:t>
            </a:r>
          </a:p>
          <a:p>
            <a:pPr>
              <a:buNone/>
            </a:pPr>
            <a:r>
              <a:rPr lang="ru-RU" sz="1800" dirty="0"/>
              <a:t>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/>
              <a:t>Цели и задачи реализации адаптированной программы дошкольного образования в соответствии с ФГОС дошкольного образования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6638250-A470-43D3-9325-070E830419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75" t="24800" r="17712" b="10136"/>
          <a:stretch/>
        </p:blipFill>
        <p:spPr>
          <a:xfrm>
            <a:off x="35496" y="44623"/>
            <a:ext cx="9108504" cy="681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2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56784" cy="1152128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Разделы адаптированной основной образовательной программы</a:t>
            </a:r>
            <a:br>
              <a:rPr lang="ru-RU" sz="1800" dirty="0"/>
            </a:br>
            <a:r>
              <a:rPr lang="ru-RU" sz="1800" dirty="0"/>
              <a:t>дошкольного образования</a:t>
            </a:r>
            <a:br>
              <a:rPr lang="ru-RU" sz="1800" dirty="0"/>
            </a:br>
            <a:r>
              <a:rPr lang="ru-RU" sz="1800" dirty="0"/>
              <a:t>для детей с нарушениями речи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3CE4E4D-2275-4E4E-8969-0EC210F48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72" y="1556792"/>
            <a:ext cx="8027692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Bef>
                <a:spcPts val="1000"/>
              </a:spcBef>
              <a:buNone/>
            </a:pPr>
            <a:r>
              <a:rPr lang="ru-RU" sz="2900" b="1" i="1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Принципы и подходы к формированию программы</a:t>
            </a:r>
            <a:endParaRPr lang="ru-RU" sz="2900" b="1" i="1" dirty="0">
              <a:solidFill>
                <a:srgbClr val="4F81BD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Успешность коррекционно-развивающей деятельности обеспечивается реализацией следующих принципов: 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Системность коррекционных, профилактических и развивающих задач.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Единство диагностики и коррекции. Этот принцип отражает целостность процесса оказания коррекционной психолого-педагогической помощи ребенку. Он предполагает обязательное комплексное диагностическое обследование ребенка и на основе его результатов определение целей и задач индивидуальной коррекционно-развивающей программы. При этом осуществляется постоянный контроль за развитием лексико-грамматического строя, связного высказывания ребенка, за его деятельностью, поведением, динамикой его эмоциональных состояний, чувств и переживаний, что позволяет внести необходимые коррективы в обучающие программы.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Деятельностный принцип коррекции. Данный принцип означает, что генеральным способом коррекционно-развивающего воздействия является организация активной деятельности ребенка и создание оптимальных условий для ориентировки ребенка в конкретной ситуации.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Учет возрастно-психологических и индивидуальных особенностей ребенка. Согласно этому принципу следует учитывать соответствие хода развития ребенка, психического и личностного, нормативному, памятуя в то же время об уникальности, неповторимости, своеобразии каждой личности.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Комплексность методов психологического воздействия. Этот принцип позволяет говорить о необходимости использования как в обучении, так и воспитании детей с ОНР всего многообразия методов, приемов, средств. К их числу можно отнести и те, что получили в теории и практике коррекции в последние годы наибольшее распространение и признание. Это методы игровой коррекции: методы арт-,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игротерапии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методы модификации поведения (поведенческий тренинг).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Активное привлечение ближайшего социального окружения к работе с ребенком. Перенос нового позитивного опыта, полученного ребенком на коррекционных занятиях, в реальную жизненную практику возможен лишь при условии готовности ближайших партнеров ребенка принять и реализовать новые способы общения и взаимодействия с ним, поддержать ребенка в его саморазвитии и самоутверждении. Перечисленные принципы позволяют наметить стратегию и направления коррекционно-развивающей деятельности и прогнозировать степень ее успешности.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692696"/>
            <a:ext cx="7746064" cy="5555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Адаптированная основная  образовательная программа для детей с ОНР  реализуется через пять образовательных областей</a:t>
            </a:r>
          </a:p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pPr marL="539496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Социально – коммуникативное развитие</a:t>
            </a:r>
          </a:p>
          <a:p>
            <a:pPr marL="539496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  <a:p>
            <a:pPr marL="539496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Речевое развитие</a:t>
            </a:r>
          </a:p>
          <a:p>
            <a:pPr marL="539496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Своевременное обследование детей;</a:t>
            </a:r>
          </a:p>
          <a:p>
            <a:r>
              <a:rPr lang="ru-RU" sz="1800" dirty="0"/>
              <a:t>Рациональное составления расписания подгрупповых и индивидуальных форм коррекционно-развивающей деятельности;</a:t>
            </a:r>
          </a:p>
          <a:p>
            <a:r>
              <a:rPr lang="ru-RU" sz="1800" dirty="0"/>
              <a:t>Планирование индивидуальной работы с каждым ребенком;</a:t>
            </a:r>
          </a:p>
          <a:p>
            <a:r>
              <a:rPr lang="ru-RU" sz="1800" dirty="0"/>
              <a:t>Наличие программного обеспечения и в соответствии с ним планов фронтальных форм коррекционно-развивающей деятельности;</a:t>
            </a:r>
          </a:p>
          <a:p>
            <a:r>
              <a:rPr lang="ru-RU" sz="1800" dirty="0"/>
              <a:t>Оснащение процесса необходимым оборудованием и наглядными пособиями;</a:t>
            </a:r>
          </a:p>
          <a:p>
            <a:r>
              <a:rPr lang="ru-RU" sz="1800" dirty="0"/>
              <a:t>Совместная работа логопеда и воспитателей группы, узкими специалистами и родителями.</a:t>
            </a:r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/>
              <a:t>Условия реализации специального коррекционно-развивающего воспитания и обучения детей с ОНР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A654A8E-08DB-42F1-BEAF-85AC9FD1C41D}"/>
              </a:ext>
            </a:extLst>
          </p:cNvPr>
          <p:cNvPicPr/>
          <p:nvPr/>
        </p:nvPicPr>
        <p:blipFill rotWithShape="1">
          <a:blip r:embed="rId2"/>
          <a:srcRect l="40862" t="18816" r="26189" b="19251"/>
          <a:stretch/>
        </p:blipFill>
        <p:spPr bwMode="auto">
          <a:xfrm>
            <a:off x="1115616" y="224644"/>
            <a:ext cx="6912767" cy="64087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04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</TotalTime>
  <Words>867</Words>
  <Application>Microsoft Office PowerPoint</Application>
  <PresentationFormat>Экран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Открытая</vt:lpstr>
      <vt:lpstr>Солнцестояние</vt:lpstr>
      <vt:lpstr>          Презентация  адаптированной основной образовательной программы дошкольного образования для детей с тяжелыми нарушениями речи (общим недоразвитием речи)  с 3 до 7 лет     </vt:lpstr>
      <vt:lpstr>Нормативно-правовая база: </vt:lpstr>
      <vt:lpstr>Цели и задачи реализации адаптированной программы дошкольного образования в соответствии с ФГОС дошкольного образования </vt:lpstr>
      <vt:lpstr>Презентация PowerPoint</vt:lpstr>
      <vt:lpstr>Разделы адаптированной основной образовательной программы дошкольного образования для детей с нарушениями речи </vt:lpstr>
      <vt:lpstr>Презентация PowerPoint</vt:lpstr>
      <vt:lpstr>Презентация PowerPoint</vt:lpstr>
      <vt:lpstr>Условия реализации специального коррекционно-развивающего воспитания и обучения детей с ОНР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Проекта адаптированной образовательной программы для детей с ТНР</dc:title>
  <dc:creator>User</dc:creator>
  <cp:lastModifiedBy>User</cp:lastModifiedBy>
  <cp:revision>28</cp:revision>
  <dcterms:created xsi:type="dcterms:W3CDTF">2017-03-29T19:07:21Z</dcterms:created>
  <dcterms:modified xsi:type="dcterms:W3CDTF">2021-12-13T06:19:12Z</dcterms:modified>
</cp:coreProperties>
</file>